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1713476506" r:id="rId5"/>
    <p:sldId id="1713476514" r:id="rId6"/>
    <p:sldId id="259" r:id="rId7"/>
    <p:sldId id="1713476515" r:id="rId8"/>
    <p:sldId id="1713476517" r:id="rId9"/>
    <p:sldId id="1713476516" r:id="rId10"/>
    <p:sldId id="1713476492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6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68" d="100"/>
          <a:sy n="168" d="100"/>
        </p:scale>
        <p:origin x="66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7676BE-D897-4623-9B53-C5F516E43C1E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3CC233-49D9-471E-B576-EDEFE1898F50}">
      <dgm:prSet/>
      <dgm:spPr/>
      <dgm:t>
        <a:bodyPr/>
        <a:lstStyle/>
        <a:p>
          <a:pPr>
            <a:defRPr cap="all"/>
          </a:pPr>
          <a:r>
            <a:rPr lang="en-IN" dirty="0"/>
            <a:t>Providers often need quick answers from lengthy patient documents</a:t>
          </a:r>
          <a:endParaRPr lang="en-US" dirty="0"/>
        </a:p>
      </dgm:t>
    </dgm:pt>
    <dgm:pt modelId="{CFDA4995-23C8-4C7A-B80D-7ECD2D752F3F}" type="parTrans" cxnId="{64AB4B7D-5FE6-4E7F-84B8-54FFDD8FDB6A}">
      <dgm:prSet/>
      <dgm:spPr/>
      <dgm:t>
        <a:bodyPr/>
        <a:lstStyle/>
        <a:p>
          <a:endParaRPr lang="en-US"/>
        </a:p>
      </dgm:t>
    </dgm:pt>
    <dgm:pt modelId="{F6CA33CD-C6F6-458D-95E9-060A1EDBB226}" type="sibTrans" cxnId="{64AB4B7D-5FE6-4E7F-84B8-54FFDD8FDB6A}">
      <dgm:prSet/>
      <dgm:spPr/>
      <dgm:t>
        <a:bodyPr/>
        <a:lstStyle/>
        <a:p>
          <a:endParaRPr lang="en-US"/>
        </a:p>
      </dgm:t>
    </dgm:pt>
    <dgm:pt modelId="{0592AB00-789E-44DE-B8F7-75C3F6E01D8A}">
      <dgm:prSet/>
      <dgm:spPr/>
      <dgm:t>
        <a:bodyPr/>
        <a:lstStyle/>
        <a:p>
          <a:pPr>
            <a:defRPr cap="all"/>
          </a:pPr>
          <a:r>
            <a:rPr lang="en-IN"/>
            <a:t>Patient data is stored in scanned PDF forms</a:t>
          </a:r>
          <a:endParaRPr lang="en-US"/>
        </a:p>
      </dgm:t>
    </dgm:pt>
    <dgm:pt modelId="{91F7F0A0-FA5E-4391-B3A3-9E0AE92EF92F}" type="parTrans" cxnId="{06A70232-9AC6-4534-82B7-C5D5D20D3A85}">
      <dgm:prSet/>
      <dgm:spPr/>
      <dgm:t>
        <a:bodyPr/>
        <a:lstStyle/>
        <a:p>
          <a:endParaRPr lang="en-US"/>
        </a:p>
      </dgm:t>
    </dgm:pt>
    <dgm:pt modelId="{AE1ACF12-CEED-4AAF-BDBE-9E2C285670B4}" type="sibTrans" cxnId="{06A70232-9AC6-4534-82B7-C5D5D20D3A85}">
      <dgm:prSet/>
      <dgm:spPr/>
      <dgm:t>
        <a:bodyPr/>
        <a:lstStyle/>
        <a:p>
          <a:endParaRPr lang="en-US"/>
        </a:p>
      </dgm:t>
    </dgm:pt>
    <dgm:pt modelId="{E18A9EA0-A079-435F-8C3B-0DC56A2368E5}">
      <dgm:prSet/>
      <dgm:spPr/>
      <dgm:t>
        <a:bodyPr/>
        <a:lstStyle/>
        <a:p>
          <a:pPr>
            <a:defRPr cap="all"/>
          </a:pPr>
          <a:r>
            <a:rPr lang="en-IN" dirty="0"/>
            <a:t>Traditional search is inefficient; RAG enables natural language access</a:t>
          </a:r>
          <a:endParaRPr lang="en-US" dirty="0"/>
        </a:p>
      </dgm:t>
    </dgm:pt>
    <dgm:pt modelId="{AD9A6CC4-4244-4588-8DB4-23DDFAADF07F}" type="parTrans" cxnId="{4906F2ED-8E1E-4FD3-8A0A-82ED43BECF6A}">
      <dgm:prSet/>
      <dgm:spPr/>
      <dgm:t>
        <a:bodyPr/>
        <a:lstStyle/>
        <a:p>
          <a:endParaRPr lang="en-US"/>
        </a:p>
      </dgm:t>
    </dgm:pt>
    <dgm:pt modelId="{BD0AF6FF-A13F-4422-90D9-8B39D4D0675D}" type="sibTrans" cxnId="{4906F2ED-8E1E-4FD3-8A0A-82ED43BECF6A}">
      <dgm:prSet/>
      <dgm:spPr/>
      <dgm:t>
        <a:bodyPr/>
        <a:lstStyle/>
        <a:p>
          <a:endParaRPr lang="en-US"/>
        </a:p>
      </dgm:t>
    </dgm:pt>
    <dgm:pt modelId="{2D6139A6-3654-47E4-8B69-BE24CE871D6A}" type="pres">
      <dgm:prSet presAssocID="{537676BE-D897-4623-9B53-C5F516E43C1E}" presName="root" presStyleCnt="0">
        <dgm:presLayoutVars>
          <dgm:dir/>
          <dgm:resizeHandles val="exact"/>
        </dgm:presLayoutVars>
      </dgm:prSet>
      <dgm:spPr/>
    </dgm:pt>
    <dgm:pt modelId="{2580518D-D8E6-4136-B785-728E61ADB921}" type="pres">
      <dgm:prSet presAssocID="{1F3CC233-49D9-471E-B576-EDEFE1898F50}" presName="compNode" presStyleCnt="0"/>
      <dgm:spPr/>
    </dgm:pt>
    <dgm:pt modelId="{7D2DBDAB-2062-4ACD-9F42-CBAC21FBFC4F}" type="pres">
      <dgm:prSet presAssocID="{1F3CC233-49D9-471E-B576-EDEFE1898F50}" presName="iconBgRect" presStyleLbl="bgShp" presStyleIdx="0" presStyleCnt="3"/>
      <dgm:spPr/>
    </dgm:pt>
    <dgm:pt modelId="{EE416C08-C44D-49E6-8710-A68D00B0BD4D}" type="pres">
      <dgm:prSet presAssocID="{1F3CC233-49D9-471E-B576-EDEFE1898F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B5DC9FE-E7A3-4B67-9B4B-A9186D1CF5A8}" type="pres">
      <dgm:prSet presAssocID="{1F3CC233-49D9-471E-B576-EDEFE1898F50}" presName="spaceRect" presStyleCnt="0"/>
      <dgm:spPr/>
    </dgm:pt>
    <dgm:pt modelId="{6669496C-B500-4AEC-8546-EC1A9856F270}" type="pres">
      <dgm:prSet presAssocID="{1F3CC233-49D9-471E-B576-EDEFE1898F50}" presName="textRect" presStyleLbl="revTx" presStyleIdx="0" presStyleCnt="3">
        <dgm:presLayoutVars>
          <dgm:chMax val="1"/>
          <dgm:chPref val="1"/>
        </dgm:presLayoutVars>
      </dgm:prSet>
      <dgm:spPr/>
    </dgm:pt>
    <dgm:pt modelId="{F1E8CFFB-186A-40E2-AC87-91ACFE31B7AD}" type="pres">
      <dgm:prSet presAssocID="{F6CA33CD-C6F6-458D-95E9-060A1EDBB226}" presName="sibTrans" presStyleCnt="0"/>
      <dgm:spPr/>
    </dgm:pt>
    <dgm:pt modelId="{FAA3A3A0-6431-4D17-95D9-0F0CA6AE628D}" type="pres">
      <dgm:prSet presAssocID="{0592AB00-789E-44DE-B8F7-75C3F6E01D8A}" presName="compNode" presStyleCnt="0"/>
      <dgm:spPr/>
    </dgm:pt>
    <dgm:pt modelId="{0336ED9E-1A30-4AD6-92A4-229D98B053E3}" type="pres">
      <dgm:prSet presAssocID="{0592AB00-789E-44DE-B8F7-75C3F6E01D8A}" presName="iconBgRect" presStyleLbl="bgShp" presStyleIdx="1" presStyleCnt="3"/>
      <dgm:spPr/>
    </dgm:pt>
    <dgm:pt modelId="{EC7907E6-B2B1-412A-A825-FA4C9F5BEB25}" type="pres">
      <dgm:prSet presAssocID="{0592AB00-789E-44DE-B8F7-75C3F6E01D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3960E38-DBB9-4CFA-B395-37570BD7A558}" type="pres">
      <dgm:prSet presAssocID="{0592AB00-789E-44DE-B8F7-75C3F6E01D8A}" presName="spaceRect" presStyleCnt="0"/>
      <dgm:spPr/>
    </dgm:pt>
    <dgm:pt modelId="{B87A88C4-F4BE-4D5A-BBCB-40AD98ABDD91}" type="pres">
      <dgm:prSet presAssocID="{0592AB00-789E-44DE-B8F7-75C3F6E01D8A}" presName="textRect" presStyleLbl="revTx" presStyleIdx="1" presStyleCnt="3">
        <dgm:presLayoutVars>
          <dgm:chMax val="1"/>
          <dgm:chPref val="1"/>
        </dgm:presLayoutVars>
      </dgm:prSet>
      <dgm:spPr/>
    </dgm:pt>
    <dgm:pt modelId="{3F66FE14-9739-4616-8351-92CE1B96889C}" type="pres">
      <dgm:prSet presAssocID="{AE1ACF12-CEED-4AAF-BDBE-9E2C285670B4}" presName="sibTrans" presStyleCnt="0"/>
      <dgm:spPr/>
    </dgm:pt>
    <dgm:pt modelId="{97402A32-1EB3-4CCC-8A22-2AFA36C76261}" type="pres">
      <dgm:prSet presAssocID="{E18A9EA0-A079-435F-8C3B-0DC56A2368E5}" presName="compNode" presStyleCnt="0"/>
      <dgm:spPr/>
    </dgm:pt>
    <dgm:pt modelId="{BA314D49-FB2C-4904-8844-2E2642EEA095}" type="pres">
      <dgm:prSet presAssocID="{E18A9EA0-A079-435F-8C3B-0DC56A2368E5}" presName="iconBgRect" presStyleLbl="bgShp" presStyleIdx="2" presStyleCnt="3"/>
      <dgm:spPr/>
    </dgm:pt>
    <dgm:pt modelId="{538F3ECF-CFD3-4185-A5E4-E18E8C973C99}" type="pres">
      <dgm:prSet presAssocID="{E18A9EA0-A079-435F-8C3B-0DC56A2368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ze"/>
        </a:ext>
      </dgm:extLst>
    </dgm:pt>
    <dgm:pt modelId="{0E849190-D333-4B3D-BD6C-4F760352B5A4}" type="pres">
      <dgm:prSet presAssocID="{E18A9EA0-A079-435F-8C3B-0DC56A2368E5}" presName="spaceRect" presStyleCnt="0"/>
      <dgm:spPr/>
    </dgm:pt>
    <dgm:pt modelId="{13FE293D-263B-4510-B209-90A804EBFF83}" type="pres">
      <dgm:prSet presAssocID="{E18A9EA0-A079-435F-8C3B-0DC56A2368E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26EB909-2F01-4411-A500-C7E3C799FF73}" type="presOf" srcId="{1F3CC233-49D9-471E-B576-EDEFE1898F50}" destId="{6669496C-B500-4AEC-8546-EC1A9856F270}" srcOrd="0" destOrd="0" presId="urn:microsoft.com/office/officeart/2018/5/layout/IconCircleLabelList"/>
    <dgm:cxn modelId="{06A70232-9AC6-4534-82B7-C5D5D20D3A85}" srcId="{537676BE-D897-4623-9B53-C5F516E43C1E}" destId="{0592AB00-789E-44DE-B8F7-75C3F6E01D8A}" srcOrd="1" destOrd="0" parTransId="{91F7F0A0-FA5E-4391-B3A3-9E0AE92EF92F}" sibTransId="{AE1ACF12-CEED-4AAF-BDBE-9E2C285670B4}"/>
    <dgm:cxn modelId="{42AB593D-3F46-4BF9-8EE2-2ED4C50E428A}" type="presOf" srcId="{E18A9EA0-A079-435F-8C3B-0DC56A2368E5}" destId="{13FE293D-263B-4510-B209-90A804EBFF83}" srcOrd="0" destOrd="0" presId="urn:microsoft.com/office/officeart/2018/5/layout/IconCircleLabelList"/>
    <dgm:cxn modelId="{64AB4B7D-5FE6-4E7F-84B8-54FFDD8FDB6A}" srcId="{537676BE-D897-4623-9B53-C5F516E43C1E}" destId="{1F3CC233-49D9-471E-B576-EDEFE1898F50}" srcOrd="0" destOrd="0" parTransId="{CFDA4995-23C8-4C7A-B80D-7ECD2D752F3F}" sibTransId="{F6CA33CD-C6F6-458D-95E9-060A1EDBB226}"/>
    <dgm:cxn modelId="{10A21AB9-345B-48DC-80B4-50F5C91741B5}" type="presOf" srcId="{0592AB00-789E-44DE-B8F7-75C3F6E01D8A}" destId="{B87A88C4-F4BE-4D5A-BBCB-40AD98ABDD91}" srcOrd="0" destOrd="0" presId="urn:microsoft.com/office/officeart/2018/5/layout/IconCircleLabelList"/>
    <dgm:cxn modelId="{F918C9DC-50F2-40E3-9711-8353325BCFAD}" type="presOf" srcId="{537676BE-D897-4623-9B53-C5F516E43C1E}" destId="{2D6139A6-3654-47E4-8B69-BE24CE871D6A}" srcOrd="0" destOrd="0" presId="urn:microsoft.com/office/officeart/2018/5/layout/IconCircleLabelList"/>
    <dgm:cxn modelId="{4906F2ED-8E1E-4FD3-8A0A-82ED43BECF6A}" srcId="{537676BE-D897-4623-9B53-C5F516E43C1E}" destId="{E18A9EA0-A079-435F-8C3B-0DC56A2368E5}" srcOrd="2" destOrd="0" parTransId="{AD9A6CC4-4244-4588-8DB4-23DDFAADF07F}" sibTransId="{BD0AF6FF-A13F-4422-90D9-8B39D4D0675D}"/>
    <dgm:cxn modelId="{E434B0AE-F866-472B-BB04-C1A230A69B18}" type="presParOf" srcId="{2D6139A6-3654-47E4-8B69-BE24CE871D6A}" destId="{2580518D-D8E6-4136-B785-728E61ADB921}" srcOrd="0" destOrd="0" presId="urn:microsoft.com/office/officeart/2018/5/layout/IconCircleLabelList"/>
    <dgm:cxn modelId="{55363F78-7341-4945-95C1-748CA0336884}" type="presParOf" srcId="{2580518D-D8E6-4136-B785-728E61ADB921}" destId="{7D2DBDAB-2062-4ACD-9F42-CBAC21FBFC4F}" srcOrd="0" destOrd="0" presId="urn:microsoft.com/office/officeart/2018/5/layout/IconCircleLabelList"/>
    <dgm:cxn modelId="{99A4859A-2537-4BF9-A01C-60B057AEEBB5}" type="presParOf" srcId="{2580518D-D8E6-4136-B785-728E61ADB921}" destId="{EE416C08-C44D-49E6-8710-A68D00B0BD4D}" srcOrd="1" destOrd="0" presId="urn:microsoft.com/office/officeart/2018/5/layout/IconCircleLabelList"/>
    <dgm:cxn modelId="{891F83FC-D849-46C3-B86B-9882277780AB}" type="presParOf" srcId="{2580518D-D8E6-4136-B785-728E61ADB921}" destId="{9B5DC9FE-E7A3-4B67-9B4B-A9186D1CF5A8}" srcOrd="2" destOrd="0" presId="urn:microsoft.com/office/officeart/2018/5/layout/IconCircleLabelList"/>
    <dgm:cxn modelId="{BA2C92E9-7D0E-4D0F-956A-7125D6B7B8F4}" type="presParOf" srcId="{2580518D-D8E6-4136-B785-728E61ADB921}" destId="{6669496C-B500-4AEC-8546-EC1A9856F270}" srcOrd="3" destOrd="0" presId="urn:microsoft.com/office/officeart/2018/5/layout/IconCircleLabelList"/>
    <dgm:cxn modelId="{9CC9CF44-67D1-473C-AF90-463828427636}" type="presParOf" srcId="{2D6139A6-3654-47E4-8B69-BE24CE871D6A}" destId="{F1E8CFFB-186A-40E2-AC87-91ACFE31B7AD}" srcOrd="1" destOrd="0" presId="urn:microsoft.com/office/officeart/2018/5/layout/IconCircleLabelList"/>
    <dgm:cxn modelId="{2B3D6070-132B-473D-B1D5-322670A2898B}" type="presParOf" srcId="{2D6139A6-3654-47E4-8B69-BE24CE871D6A}" destId="{FAA3A3A0-6431-4D17-95D9-0F0CA6AE628D}" srcOrd="2" destOrd="0" presId="urn:microsoft.com/office/officeart/2018/5/layout/IconCircleLabelList"/>
    <dgm:cxn modelId="{D0EB74F6-E0B8-4C04-A49A-59B049CB2AC9}" type="presParOf" srcId="{FAA3A3A0-6431-4D17-95D9-0F0CA6AE628D}" destId="{0336ED9E-1A30-4AD6-92A4-229D98B053E3}" srcOrd="0" destOrd="0" presId="urn:microsoft.com/office/officeart/2018/5/layout/IconCircleLabelList"/>
    <dgm:cxn modelId="{9F364A9A-EE90-42ED-AB04-AF7D59BD13DC}" type="presParOf" srcId="{FAA3A3A0-6431-4D17-95D9-0F0CA6AE628D}" destId="{EC7907E6-B2B1-412A-A825-FA4C9F5BEB25}" srcOrd="1" destOrd="0" presId="urn:microsoft.com/office/officeart/2018/5/layout/IconCircleLabelList"/>
    <dgm:cxn modelId="{74A9F541-3AB6-41D1-BE10-D3EBD70C8463}" type="presParOf" srcId="{FAA3A3A0-6431-4D17-95D9-0F0CA6AE628D}" destId="{53960E38-DBB9-4CFA-B395-37570BD7A558}" srcOrd="2" destOrd="0" presId="urn:microsoft.com/office/officeart/2018/5/layout/IconCircleLabelList"/>
    <dgm:cxn modelId="{CC283A21-FA59-4371-A9DF-DEB19EED04E6}" type="presParOf" srcId="{FAA3A3A0-6431-4D17-95D9-0F0CA6AE628D}" destId="{B87A88C4-F4BE-4D5A-BBCB-40AD98ABDD91}" srcOrd="3" destOrd="0" presId="urn:microsoft.com/office/officeart/2018/5/layout/IconCircleLabelList"/>
    <dgm:cxn modelId="{D2D26106-D91E-4C04-BBB3-936C0D72AC4C}" type="presParOf" srcId="{2D6139A6-3654-47E4-8B69-BE24CE871D6A}" destId="{3F66FE14-9739-4616-8351-92CE1B96889C}" srcOrd="3" destOrd="0" presId="urn:microsoft.com/office/officeart/2018/5/layout/IconCircleLabelList"/>
    <dgm:cxn modelId="{A4DA6BD7-C3E7-4C83-9890-5271618E764D}" type="presParOf" srcId="{2D6139A6-3654-47E4-8B69-BE24CE871D6A}" destId="{97402A32-1EB3-4CCC-8A22-2AFA36C76261}" srcOrd="4" destOrd="0" presId="urn:microsoft.com/office/officeart/2018/5/layout/IconCircleLabelList"/>
    <dgm:cxn modelId="{98B5CA67-E624-4770-B205-C108CBBE6D6E}" type="presParOf" srcId="{97402A32-1EB3-4CCC-8A22-2AFA36C76261}" destId="{BA314D49-FB2C-4904-8844-2E2642EEA095}" srcOrd="0" destOrd="0" presId="urn:microsoft.com/office/officeart/2018/5/layout/IconCircleLabelList"/>
    <dgm:cxn modelId="{74267AA5-D963-4D65-A153-A9BAF9C17B88}" type="presParOf" srcId="{97402A32-1EB3-4CCC-8A22-2AFA36C76261}" destId="{538F3ECF-CFD3-4185-A5E4-E18E8C973C99}" srcOrd="1" destOrd="0" presId="urn:microsoft.com/office/officeart/2018/5/layout/IconCircleLabelList"/>
    <dgm:cxn modelId="{1F7FF793-35E7-4BF1-8EB8-D7A844E62A6B}" type="presParOf" srcId="{97402A32-1EB3-4CCC-8A22-2AFA36C76261}" destId="{0E849190-D333-4B3D-BD6C-4F760352B5A4}" srcOrd="2" destOrd="0" presId="urn:microsoft.com/office/officeart/2018/5/layout/IconCircleLabelList"/>
    <dgm:cxn modelId="{59681CE5-9563-4EDF-B060-6489FAEB7015}" type="presParOf" srcId="{97402A32-1EB3-4CCC-8A22-2AFA36C76261}" destId="{13FE293D-263B-4510-B209-90A804EBFF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2DBDAB-2062-4ACD-9F42-CBAC21FBFC4F}">
      <dsp:nvSpPr>
        <dsp:cNvPr id="0" name=""/>
        <dsp:cNvSpPr/>
      </dsp:nvSpPr>
      <dsp:spPr>
        <a:xfrm>
          <a:off x="700762" y="51066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16C08-C44D-49E6-8710-A68D00B0BD4D}">
      <dsp:nvSpPr>
        <dsp:cNvPr id="0" name=""/>
        <dsp:cNvSpPr/>
      </dsp:nvSpPr>
      <dsp:spPr>
        <a:xfrm>
          <a:off x="1124887" y="934794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9496C-B500-4AEC-8546-EC1A9856F270}">
      <dsp:nvSpPr>
        <dsp:cNvPr id="0" name=""/>
        <dsp:cNvSpPr/>
      </dsp:nvSpPr>
      <dsp:spPr>
        <a:xfrm>
          <a:off x="64574" y="31206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Providers often need quick answers from lengthy patient documents</a:t>
          </a:r>
          <a:endParaRPr lang="en-US" sz="1600" kern="1200" dirty="0"/>
        </a:p>
      </dsp:txBody>
      <dsp:txXfrm>
        <a:off x="64574" y="3120669"/>
        <a:ext cx="3262500" cy="720000"/>
      </dsp:txXfrm>
    </dsp:sp>
    <dsp:sp modelId="{0336ED9E-1A30-4AD6-92A4-229D98B053E3}">
      <dsp:nvSpPr>
        <dsp:cNvPr id="0" name=""/>
        <dsp:cNvSpPr/>
      </dsp:nvSpPr>
      <dsp:spPr>
        <a:xfrm>
          <a:off x="4534199" y="51066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07E6-B2B1-412A-A825-FA4C9F5BEB25}">
      <dsp:nvSpPr>
        <dsp:cNvPr id="0" name=""/>
        <dsp:cNvSpPr/>
      </dsp:nvSpPr>
      <dsp:spPr>
        <a:xfrm>
          <a:off x="4958324" y="934794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A88C4-F4BE-4D5A-BBCB-40AD98ABDD91}">
      <dsp:nvSpPr>
        <dsp:cNvPr id="0" name=""/>
        <dsp:cNvSpPr/>
      </dsp:nvSpPr>
      <dsp:spPr>
        <a:xfrm>
          <a:off x="3898012" y="31206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Patient data is stored in scanned PDF forms</a:t>
          </a:r>
          <a:endParaRPr lang="en-US" sz="1600" kern="1200"/>
        </a:p>
      </dsp:txBody>
      <dsp:txXfrm>
        <a:off x="3898012" y="3120669"/>
        <a:ext cx="3262500" cy="720000"/>
      </dsp:txXfrm>
    </dsp:sp>
    <dsp:sp modelId="{BA314D49-FB2C-4904-8844-2E2642EEA095}">
      <dsp:nvSpPr>
        <dsp:cNvPr id="0" name=""/>
        <dsp:cNvSpPr/>
      </dsp:nvSpPr>
      <dsp:spPr>
        <a:xfrm>
          <a:off x="8367637" y="510669"/>
          <a:ext cx="1990125" cy="1990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F3ECF-CFD3-4185-A5E4-E18E8C973C99}">
      <dsp:nvSpPr>
        <dsp:cNvPr id="0" name=""/>
        <dsp:cNvSpPr/>
      </dsp:nvSpPr>
      <dsp:spPr>
        <a:xfrm>
          <a:off x="8791762" y="934794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E293D-263B-4510-B209-90A804EBFF83}">
      <dsp:nvSpPr>
        <dsp:cNvPr id="0" name=""/>
        <dsp:cNvSpPr/>
      </dsp:nvSpPr>
      <dsp:spPr>
        <a:xfrm>
          <a:off x="7731450" y="31206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Traditional search is inefficient; RAG enables natural language access</a:t>
          </a:r>
          <a:endParaRPr lang="en-US" sz="1600" kern="1200" dirty="0"/>
        </a:p>
      </dsp:txBody>
      <dsp:txXfrm>
        <a:off x="7731450" y="3120669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6/15/25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6/15/25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02CC5D1-AA08-2D7E-246A-8BFC68E2EC40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F5853070-FEFD-8C58-8875-69BBFFF1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9190AF22-89F3-AAB3-8C33-D0547ECE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DF2AEE0D-9F44-4974-5BE0-D3A4587B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B2FDFB5B-6F19-5850-E8A5-12CBB28E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99619B5-95D7-EE7F-4A5C-3D4F4A112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E6D2A-5DA3-FC4F-6825-A1A3FFCBD1C5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5EF3CC44-FFA6-F9CE-0E19-7C9AA77C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E95F8020-6082-4E62-E680-E2F0905F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AE925D01-2A9D-940A-BCA1-CF7AD43B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28A7C04C-6007-E647-D137-7044BC00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6801303-E8E9-CE9B-8EFA-0F51EB48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E41ABC3-F641-3ADF-B0C2-10C1E8AB77DC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DBE54CA3-2ECC-20A2-E535-1BB6B974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6FF15AA7-DF77-F9F8-D8AE-65BA29EC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BF523B65-63DC-1D4E-3C51-091144B49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5C7C2627-1A01-4941-D083-0DF25DFF0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A4B2BDE8-35BA-387A-232E-EC11FAAF7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02E737C-7032-7B45-9176-1933D43D2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28DEB5-28F2-9E4C-A8D5-2AE84B94F30F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39BD169-C8AF-4D4E-9A58-1FB2D26B4E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B2419100-B348-6C46-A05D-815961EF68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3A901C-CEC7-784A-B8DC-2B648C7F2D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352EF0B-6323-DC4A-96F2-9F8D230E2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D2150-CC17-0841-8FA6-F620F8E136E1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1237975-F5FC-224D-93D4-1BD687D25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A1949909-090E-7F47-8180-F1C1AE5B46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B43F62-D041-A34A-8BBA-6307FF5E16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4508082-3C66-DE41-824B-8C7D959EE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8E294F-853D-3F43-97FD-73DCB4910F35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983A090-E8F6-644B-8CAD-AC1AE541E5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69BFB6C7-4CFE-684D-9F0F-089FE7A8AE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8D010D6-C6F8-F141-A1B1-181F06E83D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-28574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579DBC6-611E-384B-AA33-720791978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56B62-D687-0445-B458-08200F2CD8C2}"/>
              </a:ext>
            </a:extLst>
          </p:cNvPr>
          <p:cNvCxnSpPr>
            <a:cxnSpLocks/>
          </p:cNvCxnSpPr>
          <p:nvPr/>
        </p:nvCxnSpPr>
        <p:spPr>
          <a:xfrm>
            <a:off x="723900" y="6429375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0D69612-00A8-9A41-BE45-AD8D9AE40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142B1E9F-63E1-9644-8172-3F6AC64BB5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482B79F-8F4C-A04B-BE98-21CE97FA2E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533" y="6360160"/>
            <a:ext cx="1397927" cy="26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276747"/>
            <a:ext cx="6789949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305505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4058613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55384"/>
            <a:ext cx="2149348" cy="4133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9A1F3A-17F0-74AB-F736-7A413C3D4B1F}"/>
              </a:ext>
            </a:extLst>
          </p:cNvPr>
          <p:cNvGrpSpPr/>
          <p:nvPr userDrawn="1"/>
        </p:nvGrpSpPr>
        <p:grpSpPr>
          <a:xfrm>
            <a:off x="672442" y="488835"/>
            <a:ext cx="2138856" cy="238118"/>
            <a:chOff x="672442" y="488835"/>
            <a:chExt cx="2138856" cy="238118"/>
          </a:xfrm>
        </p:grpSpPr>
        <p:pic>
          <p:nvPicPr>
            <p:cNvPr id="13" name="Graphic 8">
              <a:extLst>
                <a:ext uri="{FF2B5EF4-FFF2-40B4-BE49-F238E27FC236}">
                  <a16:creationId xmlns:a16="http://schemas.microsoft.com/office/drawing/2014/main" id="{B2FDBB9C-2DF3-FDF2-59BC-3F59FD8F0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14" name="Graphic 9">
              <a:extLst>
                <a:ext uri="{FF2B5EF4-FFF2-40B4-BE49-F238E27FC236}">
                  <a16:creationId xmlns:a16="http://schemas.microsoft.com/office/drawing/2014/main" id="{4F0C8CFF-71EE-DF03-15A2-9E94B4FC6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15" name="Graphic 10">
              <a:extLst>
                <a:ext uri="{FF2B5EF4-FFF2-40B4-BE49-F238E27FC236}">
                  <a16:creationId xmlns:a16="http://schemas.microsoft.com/office/drawing/2014/main" id="{3CF8726E-4D68-39D8-C693-02E7E71F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16" name="Graphic 12">
              <a:extLst>
                <a:ext uri="{FF2B5EF4-FFF2-40B4-BE49-F238E27FC236}">
                  <a16:creationId xmlns:a16="http://schemas.microsoft.com/office/drawing/2014/main" id="{1E27F556-F31B-D13F-F287-BECD9DEA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33BB26D-BCE4-2891-26EC-14567AA4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flipH="1">
            <a:off x="8301805" y="3853403"/>
            <a:ext cx="3239830" cy="3004598"/>
          </a:xfrm>
          <a:custGeom>
            <a:avLst/>
            <a:gdLst>
              <a:gd name="connsiteX0" fmla="*/ 0 w 3192104"/>
              <a:gd name="connsiteY0" fmla="*/ 3239729 h 3239729"/>
              <a:gd name="connsiteX1" fmla="*/ 0 w 3192104"/>
              <a:gd name="connsiteY1" fmla="*/ 0 h 3239729"/>
              <a:gd name="connsiteX2" fmla="*/ 3192104 w 3192104"/>
              <a:gd name="connsiteY2" fmla="*/ 3239729 h 3239729"/>
              <a:gd name="connsiteX3" fmla="*/ 0 w 3192104"/>
              <a:gd name="connsiteY3" fmla="*/ 3239729 h 3239729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0 w 3192104"/>
              <a:gd name="connsiteY0" fmla="*/ 3035078 h 3035078"/>
              <a:gd name="connsiteX1" fmla="*/ 209006 w 3192104"/>
              <a:gd name="connsiteY1" fmla="*/ 0 h 3035078"/>
              <a:gd name="connsiteX2" fmla="*/ 3192104 w 3192104"/>
              <a:gd name="connsiteY2" fmla="*/ 3035078 h 3035078"/>
              <a:gd name="connsiteX3" fmla="*/ 0 w 3192104"/>
              <a:gd name="connsiteY3" fmla="*/ 3035078 h 3035078"/>
              <a:gd name="connsiteX0" fmla="*/ 49066 w 3241170"/>
              <a:gd name="connsiteY0" fmla="*/ 3035078 h 3035078"/>
              <a:gd name="connsiteX1" fmla="*/ 258072 w 3241170"/>
              <a:gd name="connsiteY1" fmla="*/ 0 h 3035078"/>
              <a:gd name="connsiteX2" fmla="*/ 3241170 w 3241170"/>
              <a:gd name="connsiteY2" fmla="*/ 3035078 h 3035078"/>
              <a:gd name="connsiteX3" fmla="*/ 49066 w 3241170"/>
              <a:gd name="connsiteY3" fmla="*/ 3035078 h 3035078"/>
              <a:gd name="connsiteX0" fmla="*/ 47726 w 3239830"/>
              <a:gd name="connsiteY0" fmla="*/ 3004598 h 3004598"/>
              <a:gd name="connsiteX1" fmla="*/ 261086 w 3239830"/>
              <a:gd name="connsiteY1" fmla="*/ 0 h 3004598"/>
              <a:gd name="connsiteX2" fmla="*/ 3239830 w 3239830"/>
              <a:gd name="connsiteY2" fmla="*/ 3004598 h 3004598"/>
              <a:gd name="connsiteX3" fmla="*/ 47726 w 3239830"/>
              <a:gd name="connsiteY3" fmla="*/ 3004598 h 300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9830" h="3004598">
                <a:moveTo>
                  <a:pt x="47726" y="3004598"/>
                </a:moveTo>
                <a:cubicBezTo>
                  <a:pt x="-26297" y="2445751"/>
                  <a:pt x="-52423" y="1207636"/>
                  <a:pt x="261086" y="0"/>
                </a:cubicBezTo>
                <a:lnTo>
                  <a:pt x="3239830" y="3004598"/>
                </a:lnTo>
                <a:lnTo>
                  <a:pt x="47726" y="3004598"/>
                </a:lnTo>
                <a:close/>
              </a:path>
            </a:pathLst>
          </a:custGeom>
        </p:spPr>
        <p:txBody>
          <a:bodyPr rtlCol="0"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16" r:id="rId2"/>
    <p:sldLayoutId id="2147483731" r:id="rId3"/>
    <p:sldLayoutId id="2147483734" r:id="rId4"/>
    <p:sldLayoutId id="2147483733" r:id="rId5"/>
    <p:sldLayoutId id="2147483732" r:id="rId6"/>
    <p:sldLayoutId id="2147483700" r:id="rId7"/>
    <p:sldLayoutId id="2147483701" r:id="rId8"/>
    <p:sldLayoutId id="2147483719" r:id="rId9"/>
    <p:sldLayoutId id="2147483720" r:id="rId10"/>
    <p:sldLayoutId id="2147483737" r:id="rId11"/>
    <p:sldLayoutId id="2147483721" r:id="rId12"/>
    <p:sldLayoutId id="2147483725" r:id="rId13"/>
    <p:sldLayoutId id="2147483726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28" r:id="rId23"/>
    <p:sldLayoutId id="2147483736" r:id="rId24"/>
    <p:sldLayoutId id="2147483729" r:id="rId25"/>
    <p:sldLayoutId id="2147483718" r:id="rId2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CA68-A071-6ED9-DFFD-475E8F4683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RAG System Design: Healthcare EHR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DB46A-8891-1E83-7A87-C875CEA36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Ramkumar J</a:t>
            </a:r>
          </a:p>
          <a:p>
            <a:r>
              <a:rPr lang="en-US" dirty="0" err="1"/>
              <a:t>ramkumarj@presidio.com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41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EE118-B192-1FB0-7229-B625F8499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7391D18F-F1A3-DE82-491A-52B08E1F6C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 altLang="en-US" dirty="0"/>
              <a:t>Use Case Overview: Patient Record Chatbot</a:t>
            </a: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4002636C-14D6-F1BA-8F0F-381420DEA69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0" y="633730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ts val="600"/>
              </a:spcAft>
            </a:pPr>
            <a:fld id="{4CBE229A-65E3-0248-93CB-38431A13261B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ts val="600"/>
                </a:spcAft>
              </a:pPr>
              <a:t>2</a:t>
            </a:fld>
            <a:endParaRPr lang="en-US" altLang="en-US">
              <a:solidFill>
                <a:srgbClr val="333333"/>
              </a:solidFill>
            </a:endParaRPr>
          </a:p>
        </p:txBody>
      </p:sp>
      <p:graphicFrame>
        <p:nvGraphicFramePr>
          <p:cNvPr id="27653" name="Content Placeholder 2">
            <a:extLst>
              <a:ext uri="{FF2B5EF4-FFF2-40B4-BE49-F238E27FC236}">
                <a16:creationId xmlns:a16="http://schemas.microsoft.com/office/drawing/2014/main" id="{5CACBF54-D9B7-2B50-B274-09DFB438F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274862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9486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2">
            <a:extLst>
              <a:ext uri="{FF2B5EF4-FFF2-40B4-BE49-F238E27FC236}">
                <a16:creationId xmlns:a16="http://schemas.microsoft.com/office/drawing/2014/main" id="{C9F403D5-4939-4144-9525-16404EEB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Design Overview</a:t>
            </a:r>
            <a:endParaRPr lang="en-US" altLang="en-US" dirty="0"/>
          </a:p>
        </p:txBody>
      </p:sp>
      <p:sp>
        <p:nvSpPr>
          <p:cNvPr id="28674" name="Content Placeholder 13">
            <a:extLst>
              <a:ext uri="{FF2B5EF4-FFF2-40B4-BE49-F238E27FC236}">
                <a16:creationId xmlns:a16="http://schemas.microsoft.com/office/drawing/2014/main" id="{B2C15C49-6C53-CB47-BD56-A6690DA76E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OCR converts scanned PDF to text</a:t>
            </a:r>
          </a:p>
          <a:p>
            <a:r>
              <a:rPr lang="en-IN" dirty="0"/>
              <a:t>Text is chunked and embedded into a vector store</a:t>
            </a:r>
          </a:p>
          <a:p>
            <a:r>
              <a:rPr lang="en-IN" dirty="0"/>
              <a:t>LLM retrieves and answers queries with document context</a:t>
            </a:r>
          </a:p>
          <a:p>
            <a:r>
              <a:rPr lang="en-IN" dirty="0"/>
              <a:t>Chatbot UI serves doctors within EHR</a:t>
            </a:r>
          </a:p>
          <a:p>
            <a:r>
              <a:rPr lang="en-IN" dirty="0"/>
              <a:t>Security &amp; HIPAA Compliance</a:t>
            </a:r>
          </a:p>
          <a:p>
            <a:pPr lvl="1"/>
            <a:r>
              <a:rPr lang="en-IN" dirty="0"/>
              <a:t>All PHI processed and stored in HIPAA-eligible AWS services</a:t>
            </a:r>
          </a:p>
          <a:p>
            <a:pPr lvl="1"/>
            <a:r>
              <a:rPr lang="en-IN" dirty="0"/>
              <a:t>Data encrypted in transit (TLS) and at rest (SSE-S3 / KMS)</a:t>
            </a:r>
          </a:p>
          <a:p>
            <a:pPr lvl="1"/>
            <a:r>
              <a:rPr lang="en-IN" dirty="0"/>
              <a:t>Role-based access control with AWS IAM</a:t>
            </a:r>
          </a:p>
          <a:p>
            <a:pPr lvl="1"/>
            <a:r>
              <a:rPr lang="en-IN" dirty="0"/>
              <a:t>VPC endpoints, logging, audit trails, and private subnets</a:t>
            </a:r>
          </a:p>
          <a:p>
            <a:pPr marL="0" indent="0">
              <a:buNone/>
            </a:pPr>
            <a:endParaRPr lang="en-IN" dirty="0"/>
          </a:p>
          <a:p>
            <a:endParaRPr lang="en-US" altLang="en-US" dirty="0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EE24823D-ADCE-364B-AD5C-F8F56A660C3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728D16-B141-8447-AA6F-D59CAF9D4FF7}" type="slidenum">
              <a:rPr lang="en-US" altLang="en-US">
                <a:solidFill>
                  <a:srgbClr val="333333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EC3F-D201-1E4F-1EDC-33CD11AE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Cloud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67D0-E7E1-5770-853E-5B548440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Amazon </a:t>
            </a:r>
            <a:r>
              <a:rPr lang="en-IN" dirty="0" err="1"/>
              <a:t>Textract</a:t>
            </a:r>
            <a:r>
              <a:rPr lang="en-IN" dirty="0"/>
              <a:t>: OCR for scanned PDFs</a:t>
            </a:r>
          </a:p>
          <a:p>
            <a:r>
              <a:rPr lang="en-IN" dirty="0"/>
              <a:t>Amazon S3: Store raw and processed patient files</a:t>
            </a:r>
          </a:p>
          <a:p>
            <a:r>
              <a:rPr lang="en-IN" dirty="0"/>
              <a:t>Amazon Bedrock or SageMaker: LLM inference</a:t>
            </a:r>
          </a:p>
          <a:p>
            <a:r>
              <a:rPr lang="en-IN" dirty="0"/>
              <a:t>Amazon OpenSearch or RDS: Metadata store</a:t>
            </a:r>
          </a:p>
          <a:p>
            <a:r>
              <a:rPr lang="en-IN" dirty="0"/>
              <a:t>Amazon VPC &amp; IAM: Secure network and identity boundaries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99BBB-E633-2B3D-0462-34A46159E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Graphic 17" descr="Amazon Textract service icon.">
            <a:extLst>
              <a:ext uri="{FF2B5EF4-FFF2-40B4-BE49-F238E27FC236}">
                <a16:creationId xmlns:a16="http://schemas.microsoft.com/office/drawing/2014/main" id="{BC39B297-87F2-A338-CE58-A1552CE4D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76672" y="45151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9B2E9746-68E2-D45A-56DE-CA889692F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0565" y="5277148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</a:t>
            </a:r>
            <a:r>
              <a:rPr lang="en-US" altLang="en-US" sz="1200" dirty="0" err="1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Textract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6" descr="Amazon Bedrock service icon.">
            <a:extLst>
              <a:ext uri="{FF2B5EF4-FFF2-40B4-BE49-F238E27FC236}">
                <a16:creationId xmlns:a16="http://schemas.microsoft.com/office/drawing/2014/main" id="{4E24ED71-34F1-FCD0-513F-69FED5136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468960" y="4513561"/>
            <a:ext cx="762000" cy="762000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BEE300BF-3E5E-9789-DC0A-098DF75C2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660" y="5277148"/>
            <a:ext cx="2279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Bedrock</a:t>
            </a:r>
          </a:p>
        </p:txBody>
      </p:sp>
      <p:pic>
        <p:nvPicPr>
          <p:cNvPr id="9" name="Graphic 8" descr="Amazon Simple Storage Service (Amazon S3) service icon.">
            <a:extLst>
              <a:ext uri="{FF2B5EF4-FFF2-40B4-BE49-F238E27FC236}">
                <a16:creationId xmlns:a16="http://schemas.microsoft.com/office/drawing/2014/main" id="{5468FCC2-747A-5147-1271-42528300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320778" y="451356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CABD1-D858-05A2-6F47-C3DD299C6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003" y="5277148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11" name="Graphic 14" descr="Amazon OpenSearch Service service icon.">
            <a:extLst>
              <a:ext uri="{FF2B5EF4-FFF2-40B4-BE49-F238E27FC236}">
                <a16:creationId xmlns:a16="http://schemas.microsoft.com/office/drawing/2014/main" id="{7624EE9C-9C08-756E-C5ED-575C7893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6619875" y="45151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7">
            <a:extLst>
              <a:ext uri="{FF2B5EF4-FFF2-40B4-BE49-F238E27FC236}">
                <a16:creationId xmlns:a16="http://schemas.microsoft.com/office/drawing/2014/main" id="{C25375EA-5518-3BFD-2D63-C29F958EB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369" y="5277148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OpenSearch Service</a:t>
            </a:r>
          </a:p>
        </p:txBody>
      </p:sp>
      <p:pic>
        <p:nvPicPr>
          <p:cNvPr id="13" name="Graphic 6" descr="Amazon Virtual Private Cloud (Amazon VPC) service icon.">
            <a:extLst>
              <a:ext uri="{FF2B5EF4-FFF2-40B4-BE49-F238E27FC236}">
                <a16:creationId xmlns:a16="http://schemas.microsoft.com/office/drawing/2014/main" id="{BA302FE1-4594-503C-7702-BECD1FE13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8799513" y="446923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346FC965-65DD-3F0C-68AC-3804114AE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6" y="5231239"/>
            <a:ext cx="22431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pic>
        <p:nvPicPr>
          <p:cNvPr id="15" name="Graphic 19" descr="AWS Identity and Access Management (IAM) service icon.">
            <a:extLst>
              <a:ext uri="{FF2B5EF4-FFF2-40B4-BE49-F238E27FC236}">
                <a16:creationId xmlns:a16="http://schemas.microsoft.com/office/drawing/2014/main" id="{2A85D481-1A27-116E-C6E6-B5DAFA4D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0789047" y="446923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2">
            <a:extLst>
              <a:ext uri="{FF2B5EF4-FFF2-40B4-BE49-F238E27FC236}">
                <a16:creationId xmlns:a16="http://schemas.microsoft.com/office/drawing/2014/main" id="{5D898543-932B-92EE-3A83-89CDD7014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9747" y="5231239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</p:spTree>
    <p:extLst>
      <p:ext uri="{BB962C8B-B14F-4D97-AF65-F5344CB8AC3E}">
        <p14:creationId xmlns:p14="http://schemas.microsoft.com/office/powerpoint/2010/main" val="62985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5F482C-F991-E328-DB5A-CFB294EE7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901" y="134938"/>
            <a:ext cx="8610247" cy="6156325"/>
          </a:xfr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63FA545-3275-CAF8-44B7-AD186930B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05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E54C-5AB2-0A6C-A3FF-A73FF858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Workflow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DAD61-3BED-D4B8-5BB7-2D881C5B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Upload patient PDFs to S3</a:t>
            </a:r>
          </a:p>
          <a:p>
            <a:r>
              <a:rPr lang="en-IN" dirty="0"/>
              <a:t>2. </a:t>
            </a:r>
            <a:r>
              <a:rPr lang="en-IN" dirty="0" err="1"/>
              <a:t>Textract</a:t>
            </a:r>
            <a:r>
              <a:rPr lang="en-IN" dirty="0"/>
              <a:t> performs OCR</a:t>
            </a:r>
          </a:p>
          <a:p>
            <a:r>
              <a:rPr lang="en-IN" dirty="0"/>
              <a:t>3. Chunks embedded and indexed in vector DB</a:t>
            </a:r>
          </a:p>
          <a:p>
            <a:r>
              <a:rPr lang="en-IN" dirty="0"/>
              <a:t>4. Provider asks question via UI</a:t>
            </a:r>
          </a:p>
          <a:p>
            <a:r>
              <a:rPr lang="en-IN" dirty="0"/>
              <a:t>5. Top-k chunks retrieved and passed to LLM</a:t>
            </a:r>
          </a:p>
          <a:p>
            <a:r>
              <a:rPr lang="en-IN" dirty="0"/>
              <a:t>6. Generated answer returned in real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A4225-BD4F-66F9-2213-479416A7D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3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2">
            <a:extLst>
              <a:ext uri="{FF2B5EF4-FFF2-40B4-BE49-F238E27FC236}">
                <a16:creationId xmlns:a16="http://schemas.microsoft.com/office/drawing/2014/main" id="{4FB31601-E837-1A4F-BE68-C8A2DE97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" y="3852863"/>
            <a:ext cx="5335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200" b="1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2770" name="Title 1">
            <a:extLst>
              <a:ext uri="{FF2B5EF4-FFF2-40B4-BE49-F238E27FC236}">
                <a16:creationId xmlns:a16="http://schemas.microsoft.com/office/drawing/2014/main" id="{2ED66691-E14B-E348-85ED-1F547B773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5457825"/>
            <a:ext cx="4478337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rgbClr val="616062"/>
                </a:solidFill>
              </a:rPr>
              <a:t>Ramkumar J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rgbClr val="616062"/>
                </a:solidFill>
              </a:rPr>
              <a:t>Senior Engineer, Presidio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616062"/>
                </a:solidFill>
              </a:rPr>
              <a:t>ramkumarj@presidio.com</a:t>
            </a:r>
            <a:endParaRPr lang="en-US" altLang="en-US" sz="2000" dirty="0">
              <a:solidFill>
                <a:srgbClr val="616062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B2E2D4-ADF8-E648-A698-C581A19799C9}"/>
              </a:ext>
            </a:extLst>
          </p:cNvPr>
          <p:cNvCxnSpPr>
            <a:cxnSpLocks/>
          </p:cNvCxnSpPr>
          <p:nvPr/>
        </p:nvCxnSpPr>
        <p:spPr>
          <a:xfrm>
            <a:off x="657225" y="5095875"/>
            <a:ext cx="352425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50EB2EDD-BFA2-D34C-B569-95ED49E692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0466" y="5581260"/>
            <a:ext cx="2123754" cy="4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08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3885B619-2A3E-7641-86C1-9E831AC7AA3B}" vid="{D2983277-EBD8-024C-BBBD-B90AA93AD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8A2A8643B32E4CADAB06797D645788" ma:contentTypeVersion="13" ma:contentTypeDescription="Create a new document." ma:contentTypeScope="" ma:versionID="74b28e3ed87fa84d05806d7426f363cd">
  <xsd:schema xmlns:xsd="http://www.w3.org/2001/XMLSchema" xmlns:xs="http://www.w3.org/2001/XMLSchema" xmlns:p="http://schemas.microsoft.com/office/2006/metadata/properties" xmlns:ns2="579a3956-8c2c-4a5b-a210-a0122c30ac42" xmlns:ns3="29efd1f7-c20c-4d57-99cd-30b3c2f4da1a" targetNamespace="http://schemas.microsoft.com/office/2006/metadata/properties" ma:root="true" ma:fieldsID="952dbb3fb0252b64fe4aef54f1d3ae7d" ns2:_="" ns3:_="">
    <xsd:import namespace="579a3956-8c2c-4a5b-a210-a0122c30ac42"/>
    <xsd:import namespace="29efd1f7-c20c-4d57-99cd-30b3c2f4da1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9a3956-8c2c-4a5b-a210-a0122c30ac4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efd1f7-c20c-4d57-99cd-30b3c2f4da1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5d67701-3a66-4b24-919f-e7b7dc99db07}" ma:internalName="TaxCatchAll" ma:showField="CatchAllData" ma:web="29efd1f7-c20c-4d57-99cd-30b3c2f4da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9a3956-8c2c-4a5b-a210-a0122c30ac42">
      <Terms xmlns="http://schemas.microsoft.com/office/infopath/2007/PartnerControls"/>
    </lcf76f155ced4ddcb4097134ff3c332f>
    <TaxCatchAll xmlns="29efd1f7-c20c-4d57-99cd-30b3c2f4da1a" xsi:nil="true"/>
  </documentManagement>
</p:properties>
</file>

<file path=customXml/itemProps1.xml><?xml version="1.0" encoding="utf-8"?>
<ds:datastoreItem xmlns:ds="http://schemas.openxmlformats.org/officeDocument/2006/customXml" ds:itemID="{5D9AC726-C3B3-446B-B591-DC1F95F60B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9a3956-8c2c-4a5b-a210-a0122c30ac42"/>
    <ds:schemaRef ds:uri="29efd1f7-c20c-4d57-99cd-30b3c2f4da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A69F8-638F-704C-9002-F52DFA215A98}">
  <ds:schemaRefs>
    <ds:schemaRef ds:uri="cf68a6e3-2c44-4ef1-bf08-e904f7a8452f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2c852705-b33e-47e5-ae8a-a46732e2a719"/>
    <ds:schemaRef ds:uri="http://www.w3.org/XML/1998/namespace"/>
    <ds:schemaRef ds:uri="http://purl.org/dc/elements/1.1/"/>
    <ds:schemaRef ds:uri="579a3956-8c2c-4a5b-a210-a0122c30ac42"/>
    <ds:schemaRef ds:uri="29efd1f7-c20c-4d57-99cd-30b3c2f4da1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265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Office Theme</vt:lpstr>
      <vt:lpstr>RAG System Design: Healthcare EHR Chatbot</vt:lpstr>
      <vt:lpstr>Use Case Overview: Patient Record Chatbot</vt:lpstr>
      <vt:lpstr>System Design Overview</vt:lpstr>
      <vt:lpstr>AWS Cloud Components</vt:lpstr>
      <vt:lpstr>PowerPoint Presentation</vt:lpstr>
      <vt:lpstr>RAG Workflow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Ramkumar J</dc:creator>
  <cp:lastModifiedBy>Ramkumar J</cp:lastModifiedBy>
  <cp:revision>2</cp:revision>
  <dcterms:created xsi:type="dcterms:W3CDTF">2025-06-15T13:02:52Z</dcterms:created>
  <dcterms:modified xsi:type="dcterms:W3CDTF">2025-06-15T15:22:54Z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0x010100D08A2A8643B32E4CADAB06797D645788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